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68" autoAdjust="0"/>
  </p:normalViewPr>
  <p:slideViewPr>
    <p:cSldViewPr>
      <p:cViewPr>
        <p:scale>
          <a:sx n="40" d="100"/>
          <a:sy n="40" d="100"/>
        </p:scale>
        <p:origin x="-2244" y="-3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A08F44-B9F7-4C66-B96A-8801B775AE93}" type="datetimeFigureOut">
              <a:rPr lang="en-US" smtClean="0"/>
              <a:t>11/16/2017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3AA083-242D-4CC9-A4C5-5767BF12FBB6}" type="slidenum">
              <a:rPr lang="en-US" smtClean="0"/>
              <a:t>‹#›</a:t>
            </a:fld>
            <a:endParaRPr lang="en-US" dirty="0"/>
          </a:p>
        </p:txBody>
      </p:sp>
    </p:spTree>
    <p:extLst>
      <p:ext uri="{BB962C8B-B14F-4D97-AF65-F5344CB8AC3E}">
        <p14:creationId xmlns:p14="http://schemas.microsoft.com/office/powerpoint/2010/main" val="1385655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emergency manager is responsible for coordinating operations, liaising community members to develop an emergency program and supports mitigation efforts (Owen, Brooks, Bearman and Curnin, 2016).  He/she is also tasked with the roles </a:t>
            </a:r>
            <a:r>
              <a:rPr lang="en-US" dirty="0" smtClean="0"/>
              <a:t>such as analyzing and identifying potential impacts of hazards that threaten the jurisdiction through</a:t>
            </a:r>
            <a:r>
              <a:rPr lang="en-US" baseline="0" dirty="0" smtClean="0"/>
              <a:t> conducting risk/ threat assessment. These are followed closely by the coordination of a review of all local emergency and disaster related authorities and recommending amendments. For instance, at the East Wind Community in Missouri, an emergency manager would be mandated with roles such as participating in mitigation and prevention activities through conducting effective recovery operations after a disaster as well as establishing and maintaining networks of expert advisors and damage assessors for all hazards (Owen, Brooks, Bearman and Curnin, 2016).  </a:t>
            </a:r>
            <a:endParaRPr lang="en-US" dirty="0"/>
          </a:p>
        </p:txBody>
      </p:sp>
      <p:sp>
        <p:nvSpPr>
          <p:cNvPr id="4" name="Slide Number Placeholder 3"/>
          <p:cNvSpPr>
            <a:spLocks noGrp="1"/>
          </p:cNvSpPr>
          <p:nvPr>
            <p:ph type="sldNum" sz="quarter" idx="10"/>
          </p:nvPr>
        </p:nvSpPr>
        <p:spPr/>
        <p:txBody>
          <a:bodyPr/>
          <a:lstStyle/>
          <a:p>
            <a:fld id="{9B3AA083-242D-4CC9-A4C5-5767BF12FBB6}" type="slidenum">
              <a:rPr lang="en-US" smtClean="0"/>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East Wind Community was established</a:t>
            </a:r>
            <a:r>
              <a:rPr lang="en-US" baseline="0" dirty="0" smtClean="0"/>
              <a:t> in 1973 by 16 members who came together with the aim of spreading socialism. The assets within the community are collectively owned but each member receives services food, shelter, medical care, education a monthly stipend among others, on a regular basis. Most importantly, in case of emergencies, partners working with the community include fire fighter agencies, health departments and local authorities. Nonetheless, despite the presence of these agencies, the community needs a local emergency planning council mandated with the role of conducting threat/risk assessments aimed at safeguarding the members (Owen, Brooks, Bearman and Curnin, 2016). The achievement of such objectives necessitates collaboration with emergency management agencies, local administration departments and relevant stakeholders.</a:t>
            </a:r>
            <a:endParaRPr lang="en-US" dirty="0"/>
          </a:p>
        </p:txBody>
      </p:sp>
      <p:sp>
        <p:nvSpPr>
          <p:cNvPr id="4" name="Slide Number Placeholder 3"/>
          <p:cNvSpPr>
            <a:spLocks noGrp="1"/>
          </p:cNvSpPr>
          <p:nvPr>
            <p:ph type="sldNum" sz="quarter" idx="10"/>
          </p:nvPr>
        </p:nvSpPr>
        <p:spPr/>
        <p:txBody>
          <a:bodyPr/>
          <a:lstStyle/>
          <a:p>
            <a:fld id="{9B3AA083-242D-4CC9-A4C5-5767BF12FBB6}" type="slidenum">
              <a:rPr lang="en-US" smtClean="0"/>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East Wind Community lives among dense</a:t>
            </a:r>
            <a:r>
              <a:rPr lang="en-US" baseline="0" dirty="0" smtClean="0"/>
              <a:t> woods where natural and technological hazards are likely to occur. Some of these hazards include hail storms, high wind cyclones, land slides, power and telecommunication failures. The onset of these hazards may bring threats such as drought and famine which may lead to contraction of severe illnesses, pollution and collapse of the activities carried out on a day to day basis (Owen, Brooks, Bearman and Curnin, 2016). For instance, in the case of power and telecommunication failure, the people may rely on other sources of energy such coal and firewood which in turn result in pollution, outbreak of fires and other catastrophic incidents. When these incidents occur, the community members may lack suitable measures of controlling them or even seeking assistance from other communities (Owen, Brooks, Bearman and Curnin, 2016).  Therefore, the emergency manager should prioritize on forming a local recovery/ mitigation committee. The formation of the committee would involve local community members with in-depth knowledge of the access routes, the local leaders and the emergency response agencies and departments nearby. </a:t>
            </a:r>
            <a:endParaRPr lang="en-US" dirty="0"/>
          </a:p>
        </p:txBody>
      </p:sp>
      <p:sp>
        <p:nvSpPr>
          <p:cNvPr id="4" name="Slide Number Placeholder 3"/>
          <p:cNvSpPr>
            <a:spLocks noGrp="1"/>
          </p:cNvSpPr>
          <p:nvPr>
            <p:ph type="sldNum" sz="quarter" idx="10"/>
          </p:nvPr>
        </p:nvSpPr>
        <p:spPr/>
        <p:txBody>
          <a:bodyPr/>
          <a:lstStyle/>
          <a:p>
            <a:fld id="{9B3AA083-242D-4CC9-A4C5-5767BF12FBB6}" type="slidenum">
              <a:rPr lang="en-US" smtClean="0"/>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Disaster response</a:t>
            </a:r>
            <a:r>
              <a:rPr lang="en-US" baseline="0" dirty="0" smtClean="0">
                <a:latin typeface="Times New Roman" pitchFamily="18" charset="0"/>
                <a:cs typeface="Times New Roman" pitchFamily="18" charset="0"/>
              </a:rPr>
              <a:t> planning at the community level necessitates development of various strategies aimed at ensuring effective coordination and response to contingencies. The strategies should be promoted and established at all level of the community in compliance with the International Federation delegations as well as National Societies in accordance to the complexity of potential disasters, frequency and risks (Anderson and Adey, 2012). For instance, at the East Wind Community, disaster response and contingency plans should adhere with the initiatives provided by organizations such as the Red Cross in order to develop strategic mitigation and prevention measures (Anderson and Adey, 2012). Some of the organizations produced as a result of contingencies include local emergency agencies, disaster/emergency assessment departments, rescue and medical agencies, just to mention but a few.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B3AA083-242D-4CC9-A4C5-5767BF12FBB6}" type="slidenum">
              <a:rPr lang="en-US" smtClean="0"/>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Incident command system</a:t>
            </a:r>
            <a:r>
              <a:rPr lang="en-US" baseline="0" dirty="0" smtClean="0"/>
              <a:t> (ICS) comprises of standard management procedures necessary for the mitigation of incidents. It offers a variety of procedures that form a temporary management hierarchy for controlling funds, personnel, facilities, communication and equipment (Chang, 2017). It is utilized upon the occurrence of an incident to the point where management and operations are no longer necessary. For instance, the occurrence of an incident at the East Wind Community would necessitate the use of the incident command system in rapid melding of a common management structure. It would also allow the community to manage and mitigate/prevent incidents such as emergency medical situations, natural disasters, technological crisis, public health incidents and outbreaks (Chang, 2017). Nonetheless, regardless of compliance with incident command system, the community needs an Emergency Operations Center which focuses on offering real-time response to incidents as opposed to developing ways of managing it. The center prioritizes on providing rescue services to affected individuals before reaching out to the ICS. </a:t>
            </a:r>
            <a:endParaRPr lang="en-US" dirty="0"/>
          </a:p>
        </p:txBody>
      </p:sp>
      <p:sp>
        <p:nvSpPr>
          <p:cNvPr id="4" name="Slide Number Placeholder 3"/>
          <p:cNvSpPr>
            <a:spLocks noGrp="1"/>
          </p:cNvSpPr>
          <p:nvPr>
            <p:ph type="sldNum" sz="quarter" idx="10"/>
          </p:nvPr>
        </p:nvSpPr>
        <p:spPr/>
        <p:txBody>
          <a:bodyPr/>
          <a:lstStyle/>
          <a:p>
            <a:fld id="{9B3AA083-242D-4CC9-A4C5-5767BF12FBB6}" type="slidenum">
              <a:rPr lang="en-US" smtClean="0"/>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effective minimization</a:t>
            </a:r>
            <a:r>
              <a:rPr lang="en-US" baseline="0" dirty="0" smtClean="0"/>
              <a:t> of disasters to small businesses within the community requires adoption of the necessary measures which may guarantee timely response. Moreover, it may necessitate compliance with the local agencies and department in terms of the regulations necessary for mitigating disasters (Owen, Brooks, Bearman and Curnin, 2016). These may be followed closely by collaboration with the emergency operations center to notify them incase of any incidents and receive timely response and rescue services. Additionally, the small businesses may work together with the disaster response organizations available. </a:t>
            </a:r>
            <a:endParaRPr lang="en-US" dirty="0"/>
          </a:p>
        </p:txBody>
      </p:sp>
      <p:sp>
        <p:nvSpPr>
          <p:cNvPr id="4" name="Slide Number Placeholder 3"/>
          <p:cNvSpPr>
            <a:spLocks noGrp="1"/>
          </p:cNvSpPr>
          <p:nvPr>
            <p:ph type="sldNum" sz="quarter" idx="10"/>
          </p:nvPr>
        </p:nvSpPr>
        <p:spPr/>
        <p:txBody>
          <a:bodyPr/>
          <a:lstStyle/>
          <a:p>
            <a:fld id="{9B3AA083-242D-4CC9-A4C5-5767BF12FBB6}" type="slidenum">
              <a:rPr lang="en-US" smtClean="0"/>
              <a:t>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3A51D43C-EDF8-4E28-8256-EDD57FD5FB29}"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1D43C-EDF8-4E28-8256-EDD57FD5FB2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1D43C-EDF8-4E28-8256-EDD57FD5FB29}"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1D43C-EDF8-4E28-8256-EDD57FD5FB2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51D43C-EDF8-4E28-8256-EDD57FD5FB2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51D43C-EDF8-4E28-8256-EDD57FD5FB2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51D43C-EDF8-4E28-8256-EDD57FD5FB2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1D43C-EDF8-4E28-8256-EDD57FD5FB2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3A51D43C-EDF8-4E28-8256-EDD57FD5FB29}"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1D43C-EDF8-4E28-8256-EDD57FD5FB2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EC9088-4A9F-4CA7-A812-18C57AD9FAA9}" type="datetimeFigureOut">
              <a:rPr lang="en-US" smtClean="0"/>
              <a:t>11/16/2017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1D43C-EDF8-4E28-8256-EDD57FD5FB2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BEC9088-4A9F-4CA7-A812-18C57AD9FAA9}" type="datetimeFigureOut">
              <a:rPr lang="en-US" smtClean="0"/>
              <a:t>11/16/2017</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A51D43C-EDF8-4E28-8256-EDD57FD5FB29}"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smtClean="0">
                <a:solidFill>
                  <a:schemeClr val="bg1"/>
                </a:solidFill>
                <a:latin typeface="Times New Roman" pitchFamily="18" charset="0"/>
                <a:cs typeface="Times New Roman" pitchFamily="18" charset="0"/>
              </a:rPr>
              <a:t>Introduction to Energency Department</a:t>
            </a:r>
            <a:endParaRPr lang="en-US" dirty="0">
              <a:solidFill>
                <a:schemeClr val="bg1"/>
              </a:solidFill>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pPr algn="ctr"/>
            <a:r>
              <a:rPr lang="en-US" sz="3200" dirty="0" smtClean="0">
                <a:solidFill>
                  <a:schemeClr val="bg1"/>
                </a:solidFill>
                <a:latin typeface="Times New Roman" pitchFamily="18" charset="0"/>
                <a:cs typeface="Times New Roman" pitchFamily="18" charset="0"/>
              </a:rPr>
              <a:t>Name:</a:t>
            </a:r>
            <a:endParaRPr lang="en-US" sz="3200" dirty="0" smtClean="0">
              <a:solidFill>
                <a:schemeClr val="bg1"/>
              </a:solidFill>
              <a:latin typeface="Times New Roman" pitchFamily="18" charset="0"/>
              <a:cs typeface="Times New Roman" pitchFamily="18" charset="0"/>
            </a:endParaRPr>
          </a:p>
          <a:p>
            <a:pPr algn="ctr"/>
            <a:r>
              <a:rPr lang="en-US" sz="3200" dirty="0" smtClean="0">
                <a:solidFill>
                  <a:schemeClr val="bg1"/>
                </a:solidFill>
                <a:latin typeface="Times New Roman" pitchFamily="18" charset="0"/>
                <a:cs typeface="Times New Roman" pitchFamily="18" charset="0"/>
              </a:rPr>
              <a:t>Institutional </a:t>
            </a:r>
            <a:r>
              <a:rPr lang="en-US" sz="3200" dirty="0" smtClean="0">
                <a:solidFill>
                  <a:schemeClr val="bg1"/>
                </a:solidFill>
                <a:latin typeface="Times New Roman" pitchFamily="18" charset="0"/>
                <a:cs typeface="Times New Roman" pitchFamily="18" charset="0"/>
              </a:rPr>
              <a:t>Affiliation:</a:t>
            </a:r>
            <a:endParaRPr lang="en-US" sz="3200" dirty="0">
              <a:solidFill>
                <a:schemeClr val="bg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Times New Roman" pitchFamily="18" charset="0"/>
                <a:cs typeface="Times New Roman" pitchFamily="18" charset="0"/>
              </a:rPr>
              <a:t>Role of an Emergency Manager</a:t>
            </a:r>
            <a:endParaRPr lang="en-US"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An emergency manager ‘s role entails management of resources prior to, during and after the occurrence of an emergency.</a:t>
            </a:r>
          </a:p>
          <a:p>
            <a:pPr>
              <a:buFont typeface="Wingdings" pitchFamily="2" charset="2"/>
              <a:buChar char="Ø"/>
            </a:pPr>
            <a:r>
              <a:rPr lang="en-US" dirty="0" smtClean="0"/>
              <a:t>Conducts activities related to the key components of the management of emergencies.</a:t>
            </a:r>
          </a:p>
          <a:p>
            <a:pPr>
              <a:buFont typeface="Wingdings" pitchFamily="2" charset="2"/>
              <a:buChar char="Ø"/>
            </a:pPr>
            <a:r>
              <a:rPr lang="en-US" dirty="0" smtClean="0"/>
              <a:t>Ensures coordination with all the partners involved in the process of managing emergencies</a:t>
            </a:r>
          </a:p>
          <a:p>
            <a:pPr>
              <a:buFont typeface="Wingdings" pitchFamily="2" charset="2"/>
              <a:buChar char="Ø"/>
            </a:pPr>
            <a:r>
              <a:rPr lang="en-US" dirty="0" smtClean="0"/>
              <a:t>Directly reports to the chief executive and coordinates all the functions of government emergency response.</a:t>
            </a:r>
          </a:p>
          <a:p>
            <a:pPr>
              <a:buFont typeface="Wingdings" pitchFamily="2" charset="2"/>
              <a:buChar char="Ø"/>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847088"/>
          </a:xfrm>
        </p:spPr>
        <p:txBody>
          <a:bodyPr>
            <a:normAutofit fontScale="90000"/>
          </a:bodyPr>
          <a:lstStyle/>
          <a:p>
            <a:r>
              <a:rPr lang="en-US" dirty="0" smtClean="0">
                <a:solidFill>
                  <a:schemeClr val="tx1"/>
                </a:solidFill>
                <a:latin typeface="Times New Roman" pitchFamily="18" charset="0"/>
                <a:cs typeface="Times New Roman" pitchFamily="18" charset="0"/>
              </a:rPr>
              <a:t>Local Jurisdiction and Demographics of the East Wind Community</a:t>
            </a:r>
            <a:endParaRPr lang="en-US"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t>The East Wind Community is located in the Missouri Ozarks and was established in 1973.</a:t>
            </a:r>
          </a:p>
          <a:p>
            <a:pPr>
              <a:buFont typeface="Wingdings" pitchFamily="2" charset="2"/>
              <a:buChar char="Ø"/>
            </a:pPr>
            <a:r>
              <a:rPr lang="en-US" dirty="0" smtClean="0"/>
              <a:t>Its property ownership entails 1,045 acres of land and a variety of businesses.</a:t>
            </a:r>
          </a:p>
          <a:p>
            <a:pPr>
              <a:buFont typeface="Wingdings" pitchFamily="2" charset="2"/>
              <a:buChar char="Ø"/>
            </a:pPr>
            <a:r>
              <a:rPr lang="en-US" dirty="0" smtClean="0"/>
              <a:t>Demographically, the community steadily grows large every year.</a:t>
            </a:r>
          </a:p>
          <a:p>
            <a:pPr>
              <a:buFont typeface="Wingdings" pitchFamily="2" charset="2"/>
              <a:buChar char="Ø"/>
            </a:pPr>
            <a:r>
              <a:rPr lang="en-US" dirty="0" smtClean="0"/>
              <a:t>Individuals with needs include elderly people who rely on assistance from the government</a:t>
            </a:r>
          </a:p>
          <a:p>
            <a:pPr>
              <a:buFont typeface="Wingdings" pitchFamily="2" charset="2"/>
              <a:buChar char="Ø"/>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Natural and Technological Hazards</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Natural hazards include hail storms, high wind cyclones, drought and famine, food shortage and crop failure.</a:t>
            </a:r>
          </a:p>
          <a:p>
            <a:pPr>
              <a:buFont typeface="Wingdings" pitchFamily="2" charset="2"/>
              <a:buChar char="Ø"/>
            </a:pPr>
            <a:r>
              <a:rPr lang="en-US" dirty="0" smtClean="0"/>
              <a:t>Technological hazards include telecommunication and power failures.</a:t>
            </a:r>
          </a:p>
          <a:p>
            <a:pPr>
              <a:buNone/>
            </a:pPr>
            <a:r>
              <a:rPr lang="en-US" dirty="0" smtClean="0"/>
              <a:t>Threats based on vulnerabilities:</a:t>
            </a:r>
          </a:p>
          <a:p>
            <a:pPr>
              <a:buFont typeface="Wingdings" pitchFamily="2" charset="2"/>
              <a:buChar char="Ø"/>
            </a:pPr>
            <a:r>
              <a:rPr lang="en-US" dirty="0" smtClean="0"/>
              <a:t>In case of drought, potential threats include outbreak of fires, diseases and reliance on assistance.</a:t>
            </a:r>
          </a:p>
          <a:p>
            <a:pPr>
              <a:buFont typeface="Wingdings" pitchFamily="2" charset="2"/>
              <a:buChar char="Ø"/>
            </a:pPr>
            <a:r>
              <a:rPr lang="en-US" dirty="0" smtClean="0"/>
              <a:t>Technological hazards may bring about pollution, and collapse of economic activities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Disaster Response and Contingency</a:t>
            </a:r>
            <a:endParaRPr lang="en-US" dirty="0"/>
          </a:p>
        </p:txBody>
      </p:sp>
      <p:sp>
        <p:nvSpPr>
          <p:cNvPr id="3" name="Content Placeholder 2"/>
          <p:cNvSpPr>
            <a:spLocks noGrp="1"/>
          </p:cNvSpPr>
          <p:nvPr>
            <p:ph idx="1"/>
          </p:nvPr>
        </p:nvSpPr>
        <p:spPr/>
        <p:txBody>
          <a:bodyPr/>
          <a:lstStyle/>
          <a:p>
            <a:pPr>
              <a:buNone/>
            </a:pPr>
            <a:r>
              <a:rPr lang="en-US" dirty="0" smtClean="0"/>
              <a:t>Disaster response organizations produced as a result of contingencies include:</a:t>
            </a:r>
          </a:p>
          <a:p>
            <a:pPr>
              <a:buFont typeface="Wingdings" pitchFamily="2" charset="2"/>
              <a:buChar char="Ø"/>
            </a:pPr>
            <a:r>
              <a:rPr lang="en-US" dirty="0" smtClean="0"/>
              <a:t>Local emergency agencies</a:t>
            </a:r>
          </a:p>
          <a:p>
            <a:pPr>
              <a:buFont typeface="Wingdings" pitchFamily="2" charset="2"/>
              <a:buChar char="Ø"/>
            </a:pPr>
            <a:r>
              <a:rPr lang="en-US" dirty="0" smtClean="0"/>
              <a:t>Disaster/emergency assessment departments</a:t>
            </a:r>
          </a:p>
          <a:p>
            <a:pPr>
              <a:buFont typeface="Wingdings" pitchFamily="2" charset="2"/>
              <a:buChar char="Ø"/>
            </a:pPr>
            <a:r>
              <a:rPr lang="en-US" dirty="0" smtClean="0"/>
              <a:t>Rescue and medical agencies</a:t>
            </a:r>
          </a:p>
          <a:p>
            <a:pPr>
              <a:buFont typeface="Wingdings" pitchFamily="2" charset="2"/>
              <a:buChar char="Ø"/>
            </a:pPr>
            <a:r>
              <a:rPr lang="en-US" dirty="0" smtClean="0"/>
              <a:t>Protection, safety and security departments</a:t>
            </a:r>
          </a:p>
          <a:p>
            <a:pPr>
              <a:buFont typeface="Wingdings" pitchFamily="2" charset="2"/>
              <a:buChar char="Ø"/>
            </a:pPr>
            <a:r>
              <a:rPr lang="en-US" dirty="0" smtClean="0"/>
              <a:t>Logistics, transport, Information technology agencies</a:t>
            </a:r>
          </a:p>
          <a:p>
            <a:pPr>
              <a:buFont typeface="Wingdings" pitchFamily="2" charset="2"/>
              <a:buChar char="Ø"/>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Incident Command System</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Basic goals include accountability, effective communication and appropriate allocation of resources.</a:t>
            </a:r>
          </a:p>
          <a:p>
            <a:pPr>
              <a:buFont typeface="Wingdings" pitchFamily="2" charset="2"/>
              <a:buChar char="Ø"/>
            </a:pPr>
            <a:r>
              <a:rPr lang="en-US" dirty="0" smtClean="0"/>
              <a:t>Defines incidents as unplanned situations requiring adequate response. </a:t>
            </a:r>
          </a:p>
          <a:p>
            <a:pPr>
              <a:buFont typeface="Wingdings" pitchFamily="2" charset="2"/>
              <a:buChar char="Ø"/>
            </a:pPr>
            <a:r>
              <a:rPr lang="en-US" dirty="0" smtClean="0"/>
              <a:t>Applied to events requiring management of emergencies.</a:t>
            </a:r>
          </a:p>
          <a:p>
            <a:pPr>
              <a:buFont typeface="Wingdings" pitchFamily="2" charset="2"/>
              <a:buChar char="Ø"/>
            </a:pPr>
            <a:r>
              <a:rPr lang="en-US" dirty="0" smtClean="0"/>
              <a:t>The main concepts applied include: common technology, objectives in management, flexible organization and unity of command.</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Resilience and Minimization  of Disasters to Small Businesses</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Compliance with relevant agencies and departments.</a:t>
            </a:r>
          </a:p>
          <a:p>
            <a:pPr>
              <a:buFont typeface="Wingdings" pitchFamily="2" charset="2"/>
              <a:buChar char="Ø"/>
            </a:pPr>
            <a:r>
              <a:rPr lang="en-US" dirty="0" smtClean="0"/>
              <a:t>Implementation of necessary equipment.</a:t>
            </a:r>
          </a:p>
          <a:p>
            <a:pPr>
              <a:buFont typeface="Wingdings" pitchFamily="2" charset="2"/>
              <a:buChar char="Ø"/>
            </a:pPr>
            <a:r>
              <a:rPr lang="en-US" dirty="0" smtClean="0"/>
              <a:t>Adoption of the incident command system. </a:t>
            </a:r>
          </a:p>
          <a:p>
            <a:pPr>
              <a:buFont typeface="Wingdings" pitchFamily="2" charset="2"/>
              <a:buChar char="Ø"/>
            </a:pPr>
            <a:r>
              <a:rPr lang="en-US" dirty="0" smtClean="0"/>
              <a:t>Collaboration with the Emergency Operations Center</a:t>
            </a:r>
          </a:p>
          <a:p>
            <a:pPr>
              <a:buFont typeface="Wingdings" pitchFamily="2" charset="2"/>
              <a:buChar char="Ø"/>
            </a:pPr>
            <a:r>
              <a:rPr lang="en-US" dirty="0" smtClean="0"/>
              <a:t>Working together with the available disaster response organizations.</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935480"/>
            <a:ext cx="8229600" cy="4922520"/>
          </a:xfrm>
        </p:spPr>
        <p:txBody>
          <a:bodyPr>
            <a:normAutofit fontScale="92500" lnSpcReduction="10000"/>
          </a:bodyPr>
          <a:lstStyle/>
          <a:p>
            <a:r>
              <a:rPr lang="en-US" dirty="0" smtClean="0"/>
              <a:t>References</a:t>
            </a:r>
          </a:p>
          <a:p>
            <a:pPr>
              <a:buNone/>
            </a:pPr>
            <a:r>
              <a:rPr lang="en-US" dirty="0" smtClean="0"/>
              <a:t>Anderson, B., &amp; Adey, P. (2012). Governing events and life: ‘Emergency’ in UK Civil Contingencies. </a:t>
            </a:r>
            <a:r>
              <a:rPr lang="en-US" i="1" dirty="0" smtClean="0"/>
              <a:t>Political Geography</a:t>
            </a:r>
            <a:r>
              <a:rPr lang="en-US" dirty="0" smtClean="0"/>
              <a:t>, </a:t>
            </a:r>
            <a:r>
              <a:rPr lang="en-US" i="1" dirty="0" smtClean="0"/>
              <a:t>31</a:t>
            </a:r>
            <a:r>
              <a:rPr lang="en-US" dirty="0" smtClean="0"/>
              <a:t>(1), 24-33. doi:10.1016/j.polgeo.2011.09.002</a:t>
            </a:r>
          </a:p>
          <a:p>
            <a:pPr>
              <a:buNone/>
            </a:pPr>
            <a:r>
              <a:rPr lang="en-US" dirty="0" smtClean="0"/>
              <a:t>Chang, H. H. (2017). A literature review and analysis of the incident command system. </a:t>
            </a:r>
            <a:r>
              <a:rPr lang="en-US" i="1" dirty="0" smtClean="0"/>
              <a:t>International Journal of Emergency Management</a:t>
            </a:r>
            <a:r>
              <a:rPr lang="en-US" dirty="0" smtClean="0"/>
              <a:t>, </a:t>
            </a:r>
            <a:r>
              <a:rPr lang="en-US" i="1" dirty="0" smtClean="0"/>
              <a:t>13</a:t>
            </a:r>
            <a:r>
              <a:rPr lang="en-US" dirty="0" smtClean="0"/>
              <a:t>(1), 50. doi:10.1504/ijem.2017.10002060</a:t>
            </a:r>
          </a:p>
          <a:p>
            <a:pPr>
              <a:buNone/>
            </a:pPr>
            <a:r>
              <a:rPr lang="en-US" dirty="0" smtClean="0"/>
              <a:t>Owen, C., Brooks, B., Bearman, C., &amp; Curnin, S. (2016). Values and Complexities in Assessing Strategic-Level Emergency Management Effectiveness. </a:t>
            </a:r>
            <a:r>
              <a:rPr lang="en-US" i="1" dirty="0" smtClean="0"/>
              <a:t>Journal of Contingencies and Crisis Management</a:t>
            </a:r>
            <a:r>
              <a:rPr lang="en-US" dirty="0" smtClean="0"/>
              <a:t>, </a:t>
            </a:r>
            <a:r>
              <a:rPr lang="en-US" i="1" dirty="0" smtClean="0"/>
              <a:t>24</a:t>
            </a:r>
            <a:r>
              <a:rPr lang="en-US" dirty="0" smtClean="0"/>
              <a:t>(3), 181-190. doi:10.1111/1468-5973.12115</a:t>
            </a:r>
          </a:p>
          <a:p>
            <a:pPr>
              <a:buNone/>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1256</Words>
  <Application>Microsoft Office PowerPoint</Application>
  <PresentationFormat>On-screen Show (4:3)</PresentationFormat>
  <Paragraphs>54</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Flow</vt:lpstr>
      <vt:lpstr>Introduction to Energency Department</vt:lpstr>
      <vt:lpstr>Role of an Emergency Manager</vt:lpstr>
      <vt:lpstr>Local Jurisdiction and Demographics of the East Wind Community</vt:lpstr>
      <vt:lpstr>Natural and Technological Hazards</vt:lpstr>
      <vt:lpstr>Disaster Response and Contingency</vt:lpstr>
      <vt:lpstr>The Incident Command System</vt:lpstr>
      <vt:lpstr>Resilience and Minimization  of Disasters to Small Businesses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2017-11-16T03:06:20Z</dcterms:created>
  <dcterms:modified xsi:type="dcterms:W3CDTF">2017-11-16T03:10:19Z</dcterms:modified>
</cp:coreProperties>
</file>